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9" r:id="rId3"/>
    <p:sldId id="257" r:id="rId4"/>
    <p:sldId id="265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CB7B1-5667-42D7-967A-65385D5723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EC0A5E-DD88-4727-AAA8-8BA44509290D}">
      <dgm:prSet/>
      <dgm:spPr>
        <a:solidFill>
          <a:srgbClr val="0033CC">
            <a:alpha val="62000"/>
          </a:srgbClr>
        </a:solidFill>
        <a:ln>
          <a:solidFill>
            <a:srgbClr val="0E0E8C"/>
          </a:solidFill>
        </a:ln>
      </dgm:spPr>
      <dgm:t>
        <a:bodyPr/>
        <a:lstStyle/>
        <a:p>
          <a:pPr algn="ctr" rtl="0"/>
          <a:r>
            <a:rPr lang="ru-RU" i="1" dirty="0" smtClean="0"/>
            <a:t>гениальность </a:t>
          </a:r>
          <a:endParaRPr lang="ru-RU" dirty="0"/>
        </a:p>
      </dgm:t>
    </dgm:pt>
    <dgm:pt modelId="{6E2A4936-F92E-437D-AB64-CF501E4C9A84}" type="parTrans" cxnId="{364D861F-8C6C-4BE9-A547-CB11048F5691}">
      <dgm:prSet/>
      <dgm:spPr/>
      <dgm:t>
        <a:bodyPr/>
        <a:lstStyle/>
        <a:p>
          <a:endParaRPr lang="ru-RU"/>
        </a:p>
      </dgm:t>
    </dgm:pt>
    <dgm:pt modelId="{BF6465C3-B3BD-4235-BB44-949D727B0359}" type="sibTrans" cxnId="{364D861F-8C6C-4BE9-A547-CB11048F5691}">
      <dgm:prSet/>
      <dgm:spPr/>
      <dgm:t>
        <a:bodyPr/>
        <a:lstStyle/>
        <a:p>
          <a:endParaRPr lang="ru-RU"/>
        </a:p>
      </dgm:t>
    </dgm:pt>
    <dgm:pt modelId="{32F2882C-F1EB-400C-A7C5-953298C19FC2}">
      <dgm:prSet/>
      <dgm:spPr>
        <a:solidFill>
          <a:srgbClr val="0033CC">
            <a:alpha val="62000"/>
          </a:srgbClr>
        </a:solidFill>
        <a:ln>
          <a:solidFill>
            <a:srgbClr val="0E0E8C"/>
          </a:solidFill>
        </a:ln>
      </dgm:spPr>
      <dgm:t>
        <a:bodyPr/>
        <a:lstStyle/>
        <a:p>
          <a:pPr algn="ctr" rtl="0"/>
          <a:r>
            <a:rPr lang="ru-RU" i="1" dirty="0" smtClean="0"/>
            <a:t>талант</a:t>
          </a:r>
          <a:endParaRPr lang="ru-RU" dirty="0"/>
        </a:p>
      </dgm:t>
    </dgm:pt>
    <dgm:pt modelId="{585F90BB-7852-47CD-AE9C-2C2A1892FB89}" type="parTrans" cxnId="{91C77D64-BE86-424E-BF92-D250EB25D85D}">
      <dgm:prSet/>
      <dgm:spPr/>
      <dgm:t>
        <a:bodyPr/>
        <a:lstStyle/>
        <a:p>
          <a:endParaRPr lang="ru-RU"/>
        </a:p>
      </dgm:t>
    </dgm:pt>
    <dgm:pt modelId="{1692427F-D523-44AD-8B1E-296C3064093C}" type="sibTrans" cxnId="{91C77D64-BE86-424E-BF92-D250EB25D85D}">
      <dgm:prSet/>
      <dgm:spPr/>
      <dgm:t>
        <a:bodyPr/>
        <a:lstStyle/>
        <a:p>
          <a:endParaRPr lang="ru-RU"/>
        </a:p>
      </dgm:t>
    </dgm:pt>
    <dgm:pt modelId="{F75CC8AE-A840-4184-856C-B30E4352F2FA}">
      <dgm:prSet/>
      <dgm:spPr>
        <a:solidFill>
          <a:srgbClr val="0033CC">
            <a:alpha val="62000"/>
          </a:srgbClr>
        </a:solidFill>
        <a:ln>
          <a:solidFill>
            <a:srgbClr val="0E0E8C"/>
          </a:solidFill>
        </a:ln>
      </dgm:spPr>
      <dgm:t>
        <a:bodyPr/>
        <a:lstStyle/>
        <a:p>
          <a:pPr algn="ctr" rtl="0"/>
          <a:r>
            <a:rPr lang="ru-RU" i="1" dirty="0" smtClean="0"/>
            <a:t>одаренность</a:t>
          </a:r>
          <a:endParaRPr lang="ru-RU" dirty="0"/>
        </a:p>
      </dgm:t>
    </dgm:pt>
    <dgm:pt modelId="{814D43D3-5600-4134-8364-01BB1B5A7761}" type="parTrans" cxnId="{C4F9EEC4-6CFF-4B50-81E8-6F784767B0D1}">
      <dgm:prSet/>
      <dgm:spPr/>
      <dgm:t>
        <a:bodyPr/>
        <a:lstStyle/>
        <a:p>
          <a:endParaRPr lang="ru-RU"/>
        </a:p>
      </dgm:t>
    </dgm:pt>
    <dgm:pt modelId="{0F2991FF-6AF3-496D-81E8-67BCFD2DE270}" type="sibTrans" cxnId="{C4F9EEC4-6CFF-4B50-81E8-6F784767B0D1}">
      <dgm:prSet/>
      <dgm:spPr/>
      <dgm:t>
        <a:bodyPr/>
        <a:lstStyle/>
        <a:p>
          <a:endParaRPr lang="ru-RU"/>
        </a:p>
      </dgm:t>
    </dgm:pt>
    <dgm:pt modelId="{528EF227-7A9C-4FAB-BE7D-48D6AB61EE76}">
      <dgm:prSet/>
      <dgm:spPr>
        <a:solidFill>
          <a:srgbClr val="0033CC">
            <a:alpha val="62000"/>
          </a:srgbClr>
        </a:solidFill>
        <a:ln>
          <a:solidFill>
            <a:srgbClr val="0E0E8C"/>
          </a:solidFill>
        </a:ln>
      </dgm:spPr>
      <dgm:t>
        <a:bodyPr/>
        <a:lstStyle/>
        <a:p>
          <a:pPr algn="ctr" rtl="0"/>
          <a:r>
            <a:rPr lang="ru-RU" i="1" dirty="0" smtClean="0"/>
            <a:t>способность</a:t>
          </a:r>
          <a:endParaRPr lang="ru-RU" dirty="0"/>
        </a:p>
      </dgm:t>
    </dgm:pt>
    <dgm:pt modelId="{7B7C2609-980A-4AE1-8438-A274522BB409}" type="parTrans" cxnId="{7AA65C35-841C-4A9E-AF8E-F3F33238CF05}">
      <dgm:prSet/>
      <dgm:spPr/>
      <dgm:t>
        <a:bodyPr/>
        <a:lstStyle/>
        <a:p>
          <a:endParaRPr lang="ru-RU"/>
        </a:p>
      </dgm:t>
    </dgm:pt>
    <dgm:pt modelId="{3CD066F2-82CD-46A7-8642-AD863D973256}" type="sibTrans" cxnId="{7AA65C35-841C-4A9E-AF8E-F3F33238CF05}">
      <dgm:prSet/>
      <dgm:spPr/>
      <dgm:t>
        <a:bodyPr/>
        <a:lstStyle/>
        <a:p>
          <a:endParaRPr lang="ru-RU"/>
        </a:p>
      </dgm:t>
    </dgm:pt>
    <dgm:pt modelId="{D85E1622-0E94-4125-99D6-E6E359212605}">
      <dgm:prSet/>
      <dgm:spPr>
        <a:solidFill>
          <a:srgbClr val="0033CC">
            <a:alpha val="62000"/>
          </a:srgbClr>
        </a:solidFill>
        <a:ln>
          <a:solidFill>
            <a:srgbClr val="0E0E8C"/>
          </a:solidFill>
        </a:ln>
      </dgm:spPr>
      <dgm:t>
        <a:bodyPr/>
        <a:lstStyle/>
        <a:p>
          <a:pPr rtl="0"/>
          <a:r>
            <a:rPr lang="ru-RU" i="1" dirty="0" smtClean="0"/>
            <a:t>склонность (задатки)</a:t>
          </a:r>
          <a:endParaRPr lang="ru-RU" dirty="0"/>
        </a:p>
      </dgm:t>
    </dgm:pt>
    <dgm:pt modelId="{0D19CF43-C104-4D32-8BCC-FF8761FC6E24}" type="parTrans" cxnId="{43364DEA-4587-4216-AE01-44006292768D}">
      <dgm:prSet/>
      <dgm:spPr/>
      <dgm:t>
        <a:bodyPr/>
        <a:lstStyle/>
        <a:p>
          <a:endParaRPr lang="ru-RU"/>
        </a:p>
      </dgm:t>
    </dgm:pt>
    <dgm:pt modelId="{821F0EA2-4FC7-4A30-BB8A-8DDCF0370522}" type="sibTrans" cxnId="{43364DEA-4587-4216-AE01-44006292768D}">
      <dgm:prSet/>
      <dgm:spPr/>
      <dgm:t>
        <a:bodyPr/>
        <a:lstStyle/>
        <a:p>
          <a:endParaRPr lang="ru-RU"/>
        </a:p>
      </dgm:t>
    </dgm:pt>
    <dgm:pt modelId="{7D60BD73-1B8A-4372-82EB-18BFE1D35257}" type="pres">
      <dgm:prSet presAssocID="{C67CB7B1-5667-42D7-967A-65385D5723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328EC5-3A48-436F-BAFF-7CC6685E3732}" type="pres">
      <dgm:prSet presAssocID="{9EEC0A5E-DD88-4727-AAA8-8BA44509290D}" presName="parentText" presStyleLbl="node1" presStyleIdx="0" presStyleCnt="5" custLinFactNeighborY="412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49173-FC0A-497A-9F18-635C38552DF5}" type="pres">
      <dgm:prSet presAssocID="{BF6465C3-B3BD-4235-BB44-949D727B0359}" presName="spacer" presStyleCnt="0"/>
      <dgm:spPr/>
    </dgm:pt>
    <dgm:pt modelId="{7CA40BD0-6333-450B-885E-7968CC3A73B0}" type="pres">
      <dgm:prSet presAssocID="{32F2882C-F1EB-400C-A7C5-953298C19FC2}" presName="parentText" presStyleLbl="node1" presStyleIdx="1" presStyleCnt="5" custScaleX="88601" custLinFactNeighborX="0" custLinFactNeighborY="47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F57C7-7B82-484C-9675-002992B1895F}" type="pres">
      <dgm:prSet presAssocID="{1692427F-D523-44AD-8B1E-296C3064093C}" presName="spacer" presStyleCnt="0"/>
      <dgm:spPr/>
    </dgm:pt>
    <dgm:pt modelId="{8EF23CE1-8E71-4376-9E1D-F34B65376526}" type="pres">
      <dgm:prSet presAssocID="{F75CC8AE-A840-4184-856C-B30E4352F2FA}" presName="parentText" presStyleLbl="node1" presStyleIdx="2" presStyleCnt="5" custScaleX="80311" custLinFactNeighborX="0" custLinFactNeighborY="-317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64E38-F43B-4900-85D5-2B4403DFA3A7}" type="pres">
      <dgm:prSet presAssocID="{0F2991FF-6AF3-496D-81E8-67BCFD2DE270}" presName="spacer" presStyleCnt="0"/>
      <dgm:spPr/>
    </dgm:pt>
    <dgm:pt modelId="{A469618E-54AD-4DBB-B101-3B079763AB01}" type="pres">
      <dgm:prSet presAssocID="{528EF227-7A9C-4FAB-BE7D-48D6AB61EE76}" presName="parentText" presStyleLbl="node1" presStyleIdx="3" presStyleCnt="5" custScaleX="72021" custLinFactNeighborX="0" custLinFactNeighborY="-26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F3508-0BB9-4E33-BA27-323628416FF0}" type="pres">
      <dgm:prSet presAssocID="{3CD066F2-82CD-46A7-8642-AD863D973256}" presName="spacer" presStyleCnt="0"/>
      <dgm:spPr/>
    </dgm:pt>
    <dgm:pt modelId="{267B1E4F-9567-42B7-874B-443C78419B50}" type="pres">
      <dgm:prSet presAssocID="{D85E1622-0E94-4125-99D6-E6E359212605}" presName="parentText" presStyleLbl="node1" presStyleIdx="4" presStyleCnt="5" custScaleX="56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64DEA-4587-4216-AE01-44006292768D}" srcId="{C67CB7B1-5667-42D7-967A-65385D572360}" destId="{D85E1622-0E94-4125-99D6-E6E359212605}" srcOrd="4" destOrd="0" parTransId="{0D19CF43-C104-4D32-8BCC-FF8761FC6E24}" sibTransId="{821F0EA2-4FC7-4A30-BB8A-8DDCF0370522}"/>
    <dgm:cxn modelId="{C4F9EEC4-6CFF-4B50-81E8-6F784767B0D1}" srcId="{C67CB7B1-5667-42D7-967A-65385D572360}" destId="{F75CC8AE-A840-4184-856C-B30E4352F2FA}" srcOrd="2" destOrd="0" parTransId="{814D43D3-5600-4134-8364-01BB1B5A7761}" sibTransId="{0F2991FF-6AF3-496D-81E8-67BCFD2DE270}"/>
    <dgm:cxn modelId="{F98C821A-1226-4452-8BEA-6569AA22501A}" type="presOf" srcId="{9EEC0A5E-DD88-4727-AAA8-8BA44509290D}" destId="{6F328EC5-3A48-436F-BAFF-7CC6685E3732}" srcOrd="0" destOrd="0" presId="urn:microsoft.com/office/officeart/2005/8/layout/vList2"/>
    <dgm:cxn modelId="{0EB394AB-518F-454E-97E3-AD8B41DC3A13}" type="presOf" srcId="{C67CB7B1-5667-42D7-967A-65385D572360}" destId="{7D60BD73-1B8A-4372-82EB-18BFE1D35257}" srcOrd="0" destOrd="0" presId="urn:microsoft.com/office/officeart/2005/8/layout/vList2"/>
    <dgm:cxn modelId="{AB6A5950-CC17-4AB0-A06D-1B89179D8000}" type="presOf" srcId="{D85E1622-0E94-4125-99D6-E6E359212605}" destId="{267B1E4F-9567-42B7-874B-443C78419B50}" srcOrd="0" destOrd="0" presId="urn:microsoft.com/office/officeart/2005/8/layout/vList2"/>
    <dgm:cxn modelId="{364D861F-8C6C-4BE9-A547-CB11048F5691}" srcId="{C67CB7B1-5667-42D7-967A-65385D572360}" destId="{9EEC0A5E-DD88-4727-AAA8-8BA44509290D}" srcOrd="0" destOrd="0" parTransId="{6E2A4936-F92E-437D-AB64-CF501E4C9A84}" sibTransId="{BF6465C3-B3BD-4235-BB44-949D727B0359}"/>
    <dgm:cxn modelId="{7AA65C35-841C-4A9E-AF8E-F3F33238CF05}" srcId="{C67CB7B1-5667-42D7-967A-65385D572360}" destId="{528EF227-7A9C-4FAB-BE7D-48D6AB61EE76}" srcOrd="3" destOrd="0" parTransId="{7B7C2609-980A-4AE1-8438-A274522BB409}" sibTransId="{3CD066F2-82CD-46A7-8642-AD863D973256}"/>
    <dgm:cxn modelId="{278CD2C8-5A44-4A61-8752-748FD6CFD216}" type="presOf" srcId="{32F2882C-F1EB-400C-A7C5-953298C19FC2}" destId="{7CA40BD0-6333-450B-885E-7968CC3A73B0}" srcOrd="0" destOrd="0" presId="urn:microsoft.com/office/officeart/2005/8/layout/vList2"/>
    <dgm:cxn modelId="{91C77D64-BE86-424E-BF92-D250EB25D85D}" srcId="{C67CB7B1-5667-42D7-967A-65385D572360}" destId="{32F2882C-F1EB-400C-A7C5-953298C19FC2}" srcOrd="1" destOrd="0" parTransId="{585F90BB-7852-47CD-AE9C-2C2A1892FB89}" sibTransId="{1692427F-D523-44AD-8B1E-296C3064093C}"/>
    <dgm:cxn modelId="{C4F98C19-91C0-4529-A20F-7D90888EBF67}" type="presOf" srcId="{528EF227-7A9C-4FAB-BE7D-48D6AB61EE76}" destId="{A469618E-54AD-4DBB-B101-3B079763AB01}" srcOrd="0" destOrd="0" presId="urn:microsoft.com/office/officeart/2005/8/layout/vList2"/>
    <dgm:cxn modelId="{1C57763B-6302-4CDC-B0E2-3C02C2EF39AA}" type="presOf" srcId="{F75CC8AE-A840-4184-856C-B30E4352F2FA}" destId="{8EF23CE1-8E71-4376-9E1D-F34B65376526}" srcOrd="0" destOrd="0" presId="urn:microsoft.com/office/officeart/2005/8/layout/vList2"/>
    <dgm:cxn modelId="{88DA1AE0-841F-479F-9A4E-4CDF5CD05E1C}" type="presParOf" srcId="{7D60BD73-1B8A-4372-82EB-18BFE1D35257}" destId="{6F328EC5-3A48-436F-BAFF-7CC6685E3732}" srcOrd="0" destOrd="0" presId="urn:microsoft.com/office/officeart/2005/8/layout/vList2"/>
    <dgm:cxn modelId="{B424DEDB-8BE7-4BDC-B630-80CD1731B143}" type="presParOf" srcId="{7D60BD73-1B8A-4372-82EB-18BFE1D35257}" destId="{02049173-FC0A-497A-9F18-635C38552DF5}" srcOrd="1" destOrd="0" presId="urn:microsoft.com/office/officeart/2005/8/layout/vList2"/>
    <dgm:cxn modelId="{48312C9A-943A-43D7-8724-81B55D769460}" type="presParOf" srcId="{7D60BD73-1B8A-4372-82EB-18BFE1D35257}" destId="{7CA40BD0-6333-450B-885E-7968CC3A73B0}" srcOrd="2" destOrd="0" presId="urn:microsoft.com/office/officeart/2005/8/layout/vList2"/>
    <dgm:cxn modelId="{5B3AAD7D-93DE-4BB4-94D4-9D906C116F61}" type="presParOf" srcId="{7D60BD73-1B8A-4372-82EB-18BFE1D35257}" destId="{957F57C7-7B82-484C-9675-002992B1895F}" srcOrd="3" destOrd="0" presId="urn:microsoft.com/office/officeart/2005/8/layout/vList2"/>
    <dgm:cxn modelId="{F724921A-3B6F-4A24-9FEC-C229CA5F8FE0}" type="presParOf" srcId="{7D60BD73-1B8A-4372-82EB-18BFE1D35257}" destId="{8EF23CE1-8E71-4376-9E1D-F34B65376526}" srcOrd="4" destOrd="0" presId="urn:microsoft.com/office/officeart/2005/8/layout/vList2"/>
    <dgm:cxn modelId="{39E76659-D864-460C-BC74-F393A156C66B}" type="presParOf" srcId="{7D60BD73-1B8A-4372-82EB-18BFE1D35257}" destId="{1E664E38-F43B-4900-85D5-2B4403DFA3A7}" srcOrd="5" destOrd="0" presId="urn:microsoft.com/office/officeart/2005/8/layout/vList2"/>
    <dgm:cxn modelId="{DB36C3E5-D775-46C3-BC18-0964319BD25E}" type="presParOf" srcId="{7D60BD73-1B8A-4372-82EB-18BFE1D35257}" destId="{A469618E-54AD-4DBB-B101-3B079763AB01}" srcOrd="6" destOrd="0" presId="urn:microsoft.com/office/officeart/2005/8/layout/vList2"/>
    <dgm:cxn modelId="{D78FA682-2048-4F37-822F-7F11F94FE395}" type="presParOf" srcId="{7D60BD73-1B8A-4372-82EB-18BFE1D35257}" destId="{D01F3508-0BB9-4E33-BA27-323628416FF0}" srcOrd="7" destOrd="0" presId="urn:microsoft.com/office/officeart/2005/8/layout/vList2"/>
    <dgm:cxn modelId="{C9C1AED7-F439-4435-9497-197787400DF2}" type="presParOf" srcId="{7D60BD73-1B8A-4372-82EB-18BFE1D35257}" destId="{267B1E4F-9567-42B7-874B-443C78419B50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AD33-07F7-4AD4-898C-616DCA4C59C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E4E05-AED6-4BF3-B0BF-0EF9AC9EBD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0EF585-F6B5-4875-A89A-495E302519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8AC4-D107-4B8E-868E-FD22EA71B1A7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45FC-9CA8-43DA-A0DE-01219401A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D266-B34B-4C7D-B3A4-ADCCDC7B14A7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739A-6EF0-46F1-BCA3-6D313B6E1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263A-5079-458A-8CA8-F613745B625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53E5-1672-40B8-91A1-F800693BE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05F5A-09AE-44C0-9240-ECF3D959EF6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F1BE-0B9C-4B28-943C-6D469D2D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5897-E9B3-4370-8FEB-9FB2DE1D99A5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5A53-3959-4ED4-A860-545110C1F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1130-0C41-4DAE-AA93-43ED0C16AA55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A0A0-4949-4EB1-ACDC-2E2E995E2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5977-30BE-4F14-9AAD-50FE784B3B2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91CA-9AEB-446D-91F2-58E7CD25E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D30BE-AB46-4773-A0E8-D31E09F47311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20F69-A52A-41C1-A988-663A71E6E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6614-1DE4-41F2-B648-52726F0C849D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157E-C852-4714-8E69-DE45897C1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ACD0-11C2-4C24-AD86-0C442E92412B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D980-45D6-4DBA-8980-351EC631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C358-4C65-4290-B083-822BFDE557B1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D1A6-52FD-44BC-AA38-96F3D8313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D811-2F81-467F-8389-324549C4288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F019-3E8E-4D02-B8A6-6500158C5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922F6-C8C5-4AE6-9639-A775D68DF74A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23D6FF-BDC1-4EE1-8CA9-5ED439EA0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 contrast="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ШК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71414"/>
            <a:ext cx="130213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500858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spc="300" dirty="0" smtClean="0">
                <a:ln w="317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BalticaC" pitchFamily="82" charset="0"/>
              </a:rPr>
              <a:t>Одаренные дети Красноярья</a:t>
            </a:r>
            <a:endParaRPr lang="ru-RU" sz="3400" spc="300" dirty="0">
              <a:ln w="317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BalticaC" pitchFamily="82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3929066"/>
            <a:ext cx="8001056" cy="1285884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lticaC" pitchFamily="82" charset="0"/>
              </a:rPr>
              <a:t>Понятие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lticaC" pitchFamily="82" charset="0"/>
              </a:rPr>
              <a:t>одаренности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lticaC" pitchFamily="82" charset="0"/>
              <a:cs typeface="+mn-cs"/>
            </a:endParaRPr>
          </a:p>
        </p:txBody>
      </p:sp>
      <p:sp>
        <p:nvSpPr>
          <p:cNvPr id="7174" name="Прямоугольник 7"/>
          <p:cNvSpPr>
            <a:spLocks noChangeArrowheads="1"/>
          </p:cNvSpPr>
          <p:nvPr/>
        </p:nvSpPr>
        <p:spPr bwMode="auto">
          <a:xfrm>
            <a:off x="3286125" y="5072063"/>
            <a:ext cx="5286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Абакумов Андрей Дмитриевич,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к.п.н., заместитель директора по развитию,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КГОАУ «Школа космонавтики»</a:t>
            </a:r>
          </a:p>
        </p:txBody>
      </p:sp>
      <p:pic>
        <p:nvPicPr>
          <p:cNvPr id="7175" name="Рисунок 6" descr="logo2_whit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14290"/>
            <a:ext cx="101917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Одаренность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  системное</a:t>
            </a:r>
            <a:r>
              <a:rPr lang="ru-RU" dirty="0"/>
              <a:t>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 </a:t>
            </a:r>
            <a:endParaRPr lang="ru-RU" dirty="0" smtClean="0"/>
          </a:p>
          <a:p>
            <a:pPr algn="r">
              <a:buFont typeface="Wingdings" pitchFamily="2" charset="2"/>
              <a:buNone/>
            </a:pPr>
            <a:r>
              <a:rPr lang="ru-RU" sz="2400" i="1" dirty="0" smtClean="0"/>
              <a:t>(«Рабочая </a:t>
            </a:r>
            <a:r>
              <a:rPr lang="ru-RU" sz="2400" i="1" dirty="0" smtClean="0"/>
              <a:t>концепция </a:t>
            </a:r>
            <a:r>
              <a:rPr lang="ru-RU" sz="2400" i="1" dirty="0" smtClean="0"/>
              <a:t>одаренности» </a:t>
            </a:r>
          </a:p>
          <a:p>
            <a:pPr algn="r">
              <a:buFont typeface="Wingdings" pitchFamily="2" charset="2"/>
              <a:buNone/>
            </a:pPr>
            <a:r>
              <a:rPr lang="ru-RU" sz="2400" i="1" dirty="0" smtClean="0"/>
              <a:t>под ред.Д.Богоявленской)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Одаренность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Какова частота </a:t>
            </a:r>
            <a:r>
              <a:rPr lang="ru-RU" dirty="0" smtClean="0"/>
              <a:t>проявления детской </a:t>
            </a:r>
            <a:r>
              <a:rPr lang="ru-RU" dirty="0" smtClean="0"/>
              <a:t>одаренности?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Модель </a:t>
            </a:r>
            <a:r>
              <a:rPr lang="ru-RU" sz="3600" dirty="0" smtClean="0">
                <a:solidFill>
                  <a:schemeClr val="bg1"/>
                </a:solidFill>
              </a:rPr>
              <a:t>интеллектуальной одаренности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err="1" smtClean="0">
                <a:solidFill>
                  <a:schemeClr val="bg1"/>
                </a:solidFill>
              </a:rPr>
              <a:t>Рензулли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Рензул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040" y="1931511"/>
            <a:ext cx="3931920" cy="38633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«одаренный ребенок»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одаренный </a:t>
            </a:r>
            <a:r>
              <a:rPr lang="ru-RU" dirty="0" smtClean="0"/>
              <a:t>ребенок – </a:t>
            </a:r>
            <a:r>
              <a:rPr lang="ru-RU" dirty="0" err="1" smtClean="0"/>
              <a:t>ребенок</a:t>
            </a:r>
            <a:r>
              <a:rPr lang="ru-RU" dirty="0" smtClean="0"/>
              <a:t>, обладающий выдающимся интеллектом и нестандартным мышлением, индивидуальными задатками и способностями и их сочетанием, творческим подходом и высокой мотивацией к деятельности, что приводит в процессе сложного взаимодействия личностного потенциала,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 и профессионального педагогического сопровождения к высоким достижениям в одной или нескольких сферах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348" y="274638"/>
            <a:ext cx="7972452" cy="79690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одаренности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349250" y="1473200"/>
            <a:ext cx="8337550" cy="5200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i="1" dirty="0" smtClean="0">
              <a:solidFill>
                <a:srgbClr val="002060"/>
              </a:solidFill>
            </a:endParaRPr>
          </a:p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i="1" u="sng" dirty="0" smtClean="0">
              <a:solidFill>
                <a:srgbClr val="002060"/>
              </a:solidFill>
            </a:endParaRPr>
          </a:p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2060"/>
                </a:solidFill>
              </a:rPr>
              <a:t>                         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i="1" dirty="0" smtClean="0">
              <a:solidFill>
                <a:srgbClr val="002060"/>
              </a:solidFill>
            </a:endParaRPr>
          </a:p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i="1" u="sng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endParaRPr lang="ru-RU" sz="1200" dirty="0" smtClean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3700" y="1428750"/>
            <a:ext cx="3822700" cy="2222500"/>
          </a:xfrm>
          <a:prstGeom prst="roundRect">
            <a:avLst/>
          </a:prstGeom>
          <a:solidFill>
            <a:srgbClr val="ADC1F9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i="1" u="sng" dirty="0">
                <a:solidFill>
                  <a:srgbClr val="002060"/>
                </a:solidFill>
                <a:latin typeface="Arial" charset="0"/>
              </a:rPr>
              <a:t>интеллектуальная одаренность: </a:t>
            </a:r>
          </a:p>
          <a:p>
            <a:pPr>
              <a:buFont typeface="Wingdings" pitchFamily="2" charset="2"/>
              <a:buNone/>
              <a:defRPr/>
            </a:pPr>
            <a:endParaRPr lang="ru-RU" i="1" u="sng" dirty="0">
              <a:solidFill>
                <a:srgbClr val="00206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предметно-академическая 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научно-исследовательская 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научно-техническая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проектно-инновационная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927600" y="4184650"/>
            <a:ext cx="3911600" cy="2266950"/>
          </a:xfrm>
          <a:prstGeom prst="roundRect">
            <a:avLst/>
          </a:prstGeom>
          <a:solidFill>
            <a:srgbClr val="ADC1F9"/>
          </a:solidFill>
          <a:ln w="9525" cap="flat" cmpd="sng" algn="ctr">
            <a:solidFill>
              <a:srgbClr val="0E0E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i="1" u="sng" dirty="0">
                <a:solidFill>
                  <a:srgbClr val="002060"/>
                </a:solidFill>
                <a:latin typeface="Arial" charset="0"/>
              </a:rPr>
              <a:t>спортивная одаренность: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ru-RU" i="1" u="sng" dirty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общефизическая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специальная (в отдельном виде спорта)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93700" y="4184650"/>
            <a:ext cx="3956050" cy="2311400"/>
          </a:xfrm>
          <a:prstGeom prst="roundRect">
            <a:avLst/>
          </a:prstGeom>
          <a:solidFill>
            <a:srgbClr val="ADC1F9"/>
          </a:solidFill>
          <a:ln w="9525" cap="flat" cmpd="sng" algn="ctr">
            <a:solidFill>
              <a:srgbClr val="0E0E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i="1" u="sng" dirty="0">
                <a:solidFill>
                  <a:srgbClr val="002060"/>
                </a:solidFill>
                <a:latin typeface="Arial" charset="0"/>
              </a:rPr>
              <a:t>художественно-творческая одаренность: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800" i="1" u="sng" dirty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литературно-поэтическая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хореографическая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сценическая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музыкальная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изобразительная</a:t>
            </a: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794250" y="1428750"/>
            <a:ext cx="3911600" cy="2222500"/>
          </a:xfrm>
          <a:prstGeom prst="roundRect">
            <a:avLst/>
          </a:prstGeom>
          <a:solidFill>
            <a:srgbClr val="ADC1F9"/>
          </a:solidFill>
          <a:ln w="9525" cap="flat" cmpd="sng" algn="ctr">
            <a:solidFill>
              <a:srgbClr val="0E0E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i="1" u="sng" dirty="0">
                <a:solidFill>
                  <a:srgbClr val="002060"/>
                </a:solidFill>
                <a:latin typeface="Arial" charset="0"/>
              </a:rPr>
              <a:t>коммуникативная одаренность</a:t>
            </a:r>
            <a:r>
              <a:rPr lang="ru-RU" i="1" dirty="0">
                <a:solidFill>
                  <a:srgbClr val="002060"/>
                </a:solidFill>
                <a:latin typeface="Arial" charset="0"/>
              </a:rPr>
              <a:t>: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       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организационно-лидерская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ораторская</a:t>
            </a: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одаренности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260350" y="1695450"/>
          <a:ext cx="857885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33375"/>
            <a:ext cx="8194703" cy="73817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Направления работы с одаренными детьми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609600" indent="-609600"/>
            <a:r>
              <a:rPr lang="ru-RU" dirty="0"/>
              <a:t>Школы для одаренных детей</a:t>
            </a:r>
          </a:p>
          <a:p>
            <a:pPr marL="609600" indent="-609600"/>
            <a:r>
              <a:rPr lang="ru-RU" dirty="0"/>
              <a:t>Работа с одаренными детьми в общеобразовательной школе</a:t>
            </a:r>
          </a:p>
          <a:p>
            <a:pPr marL="609600" indent="-609600"/>
            <a:r>
              <a:rPr lang="ru-RU" dirty="0"/>
              <a:t>Работа с одаренными детьми в дополнительном образовании</a:t>
            </a:r>
          </a:p>
          <a:p>
            <a:pPr marL="609600" indent="-609600"/>
            <a:r>
              <a:rPr lang="ru-RU" dirty="0" smtClean="0"/>
              <a:t>Система </a:t>
            </a:r>
            <a:r>
              <a:rPr lang="ru-RU" dirty="0"/>
              <a:t>олимпиад и конкурсов</a:t>
            </a:r>
          </a:p>
          <a:p>
            <a:pPr marL="609600" indent="-609600"/>
            <a:r>
              <a:rPr lang="ru-RU" dirty="0"/>
              <a:t>Международные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206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Одаренные дети Красноярья</vt:lpstr>
      <vt:lpstr>Одаренность</vt:lpstr>
      <vt:lpstr>Одаренность</vt:lpstr>
      <vt:lpstr>Модель интеллектуальной одаренности  Рензулли</vt:lpstr>
      <vt:lpstr>Понятие «одаренный ребенок»</vt:lpstr>
      <vt:lpstr>Типы одаренности</vt:lpstr>
      <vt:lpstr>Уровни одаренности</vt:lpstr>
      <vt:lpstr>Направления работы с одаренными детьми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Одаренные дети Красноярья</dc:title>
  <dc:creator>Abakumov</dc:creator>
  <cp:lastModifiedBy>Abakumov</cp:lastModifiedBy>
  <cp:revision>1</cp:revision>
  <dcterms:created xsi:type="dcterms:W3CDTF">2014-01-21T13:14:37Z</dcterms:created>
  <dcterms:modified xsi:type="dcterms:W3CDTF">2014-01-21T15:03:22Z</dcterms:modified>
</cp:coreProperties>
</file>